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7" r:id="rId10"/>
    <p:sldId id="264" r:id="rId11"/>
    <p:sldId id="265" r:id="rId12"/>
    <p:sldId id="266" r:id="rId13"/>
    <p:sldId id="269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E3A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18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1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5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6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2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7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0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5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2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5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www.wellmeing.i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177768" y="0"/>
            <a:ext cx="5014232" cy="6868738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713264 w 4584879"/>
              <a:gd name="connsiteY2" fmla="*/ 6863976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408998"/>
              <a:gd name="connsiteY0" fmla="*/ 4762 h 6868738"/>
              <a:gd name="connsiteX1" fmla="*/ 4408998 w 4408998"/>
              <a:gd name="connsiteY1" fmla="*/ 0 h 6868738"/>
              <a:gd name="connsiteX2" fmla="*/ 2713264 w 4408998"/>
              <a:gd name="connsiteY2" fmla="*/ 6868738 h 6868738"/>
              <a:gd name="connsiteX3" fmla="*/ 0 w 4408998"/>
              <a:gd name="connsiteY3" fmla="*/ 6868738 h 6868738"/>
              <a:gd name="connsiteX4" fmla="*/ 0 w 4408998"/>
              <a:gd name="connsiteY4" fmla="*/ 4762 h 686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998" h="6868738">
                <a:moveTo>
                  <a:pt x="0" y="4762"/>
                </a:moveTo>
                <a:lnTo>
                  <a:pt x="4408998" y="0"/>
                </a:lnTo>
                <a:lnTo>
                  <a:pt x="2713264" y="6868738"/>
                </a:lnTo>
                <a:lnTo>
                  <a:pt x="0" y="6868738"/>
                </a:lnTo>
                <a:lnTo>
                  <a:pt x="0" y="47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5D350D9-1175-45E4-C147-BF6A2644C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8752" y="3109913"/>
            <a:ext cx="3738926" cy="3076576"/>
          </a:xfrm>
        </p:spPr>
        <p:txBody>
          <a:bodyPr>
            <a:normAutofit/>
          </a:bodyPr>
          <a:lstStyle/>
          <a:p>
            <a:pPr algn="r"/>
            <a:r>
              <a:rPr lang="it-IT" sz="4400" b="1" dirty="0"/>
              <a:t>Evento 8/9/10 luglio 2022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F05845-2FF4-28AD-9DEE-21AFA5D39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9224" y="930801"/>
            <a:ext cx="2491785" cy="1785021"/>
          </a:xfrm>
        </p:spPr>
        <p:txBody>
          <a:bodyPr>
            <a:normAutofit/>
          </a:bodyPr>
          <a:lstStyle/>
          <a:p>
            <a:pPr algn="r"/>
            <a:r>
              <a:rPr lang="it-IT" sz="1600" dirty="0"/>
              <a:t>Psicologia positiva</a:t>
            </a:r>
          </a:p>
          <a:p>
            <a:pPr algn="r"/>
            <a:r>
              <a:rPr lang="it-IT" sz="1600" dirty="0"/>
              <a:t>Mindfulness</a:t>
            </a:r>
          </a:p>
          <a:p>
            <a:pPr algn="r"/>
            <a:r>
              <a:rPr lang="it-IT" sz="1600" dirty="0"/>
              <a:t>yoga 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C1EBD27-0126-F68D-39B5-001E9C47B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-3"/>
          <a:stretch/>
        </p:blipFill>
        <p:spPr>
          <a:xfrm>
            <a:off x="934500" y="533400"/>
            <a:ext cx="5791200" cy="57912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A5D40F5-A8C4-4952-BCA6-4D0D14F8B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58751" y="0"/>
            <a:ext cx="532263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104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BDE2DB-FE06-37BE-CAFC-469574F2F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14" y="346151"/>
            <a:ext cx="11560232" cy="1382156"/>
          </a:xfrm>
        </p:spPr>
        <p:txBody>
          <a:bodyPr/>
          <a:lstStyle/>
          <a:p>
            <a:r>
              <a:rPr lang="it-IT" b="1" dirty="0"/>
              <a:t>ALLOGGIO 1/2 GIORNI CONVENZIONATO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26F946-AF12-EB42-969F-B1DFF87FC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135" y="2300175"/>
            <a:ext cx="5811982" cy="4024424"/>
          </a:xfrm>
        </p:spPr>
        <p:txBody>
          <a:bodyPr/>
          <a:lstStyle/>
          <a:p>
            <a:r>
              <a:rPr lang="it-IT" dirty="0"/>
              <a:t>Ogni partecipante può scegliere se soggiornare in una camera doppia, matrimoniale o singola. 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3181BFE0-DBB8-9B72-657D-9EE6153BBD72}"/>
              </a:ext>
            </a:extLst>
          </p:cNvPr>
          <p:cNvSpPr/>
          <p:nvPr/>
        </p:nvSpPr>
        <p:spPr>
          <a:xfrm>
            <a:off x="6544888" y="3569144"/>
            <a:ext cx="5419898" cy="29925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chemeClr val="tx1"/>
                </a:solidFill>
              </a:rPr>
              <a:t>Corallo Hotel a 3 stelle.</a:t>
            </a:r>
          </a:p>
          <a:p>
            <a:pPr algn="ctr"/>
            <a:r>
              <a:rPr lang="it-IT" sz="3200" b="1" dirty="0">
                <a:solidFill>
                  <a:schemeClr val="tx1"/>
                </a:solidFill>
              </a:rPr>
              <a:t>L'hotel è vicino  alla discesa al mare della spiaggia più bella della costa.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DEE7D50-1EAE-3B3F-40F9-8F989643F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14" y="1670326"/>
            <a:ext cx="3705052" cy="277878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C7E2387-9FF5-3D12-FE82-4DAD1D9A6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493" y="3624350"/>
            <a:ext cx="3705052" cy="277878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42076A8-6F30-F769-442F-8C8EE8769E2A}"/>
              </a:ext>
            </a:extLst>
          </p:cNvPr>
          <p:cNvSpPr txBox="1"/>
          <p:nvPr/>
        </p:nvSpPr>
        <p:spPr>
          <a:xfrm>
            <a:off x="8259736" y="1343709"/>
            <a:ext cx="370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Da prenotare direttamente </a:t>
            </a:r>
          </a:p>
        </p:txBody>
      </p:sp>
    </p:spTree>
    <p:extLst>
      <p:ext uri="{BB962C8B-B14F-4D97-AF65-F5344CB8AC3E}">
        <p14:creationId xmlns:p14="http://schemas.microsoft.com/office/powerpoint/2010/main" val="1192840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5D0A8E-6B97-693D-CEE8-833348399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0603" y="1217288"/>
            <a:ext cx="4209163" cy="56407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b="1" dirty="0">
                <a:latin typeface="Segoe Print" panose="02000600000000000000" pitchFamily="2" charset="0"/>
              </a:rPr>
              <a:t>Costo per raggiungere la location dove avrà luogo l’evento </a:t>
            </a:r>
          </a:p>
          <a:p>
            <a:pPr algn="ctr"/>
            <a:r>
              <a:rPr lang="it-IT" b="1" dirty="0">
                <a:latin typeface="Segoe Print" panose="02000600000000000000" pitchFamily="2" charset="0"/>
              </a:rPr>
              <a:t>Trasferimenti e spostamenti vari </a:t>
            </a:r>
          </a:p>
          <a:p>
            <a:pPr algn="ctr"/>
            <a:r>
              <a:rPr lang="it-IT" b="1" dirty="0">
                <a:latin typeface="Segoe Print" panose="02000600000000000000" pitchFamily="2" charset="0"/>
              </a:rPr>
              <a:t>Escursioni a pagamento </a:t>
            </a:r>
          </a:p>
          <a:p>
            <a:pPr algn="ctr"/>
            <a:r>
              <a:rPr lang="it-IT" b="1" dirty="0">
                <a:latin typeface="Segoe Print" panose="02000600000000000000" pitchFamily="2" charset="0"/>
              </a:rPr>
              <a:t>Noleggio di auto </a:t>
            </a:r>
          </a:p>
          <a:p>
            <a:pPr algn="ctr"/>
            <a:r>
              <a:rPr lang="it-IT" b="1" dirty="0">
                <a:latin typeface="Segoe Print" panose="02000600000000000000" pitchFamily="2" charset="0"/>
              </a:rPr>
              <a:t>Pranzi, cene, snacks, Hotel</a:t>
            </a:r>
          </a:p>
          <a:p>
            <a:pPr algn="ctr"/>
            <a:r>
              <a:rPr lang="it-IT" b="1" dirty="0">
                <a:latin typeface="Segoe Print" panose="02000600000000000000" pitchFamily="2" charset="0"/>
              </a:rPr>
              <a:t>Lavanderia </a:t>
            </a:r>
          </a:p>
          <a:p>
            <a:pPr algn="ctr"/>
            <a:r>
              <a:rPr lang="it-IT" b="1" dirty="0">
                <a:latin typeface="Segoe Print" panose="02000600000000000000" pitchFamily="2" charset="0"/>
              </a:rPr>
              <a:t>Massaggi </a:t>
            </a:r>
          </a:p>
          <a:p>
            <a:pPr algn="ctr"/>
            <a:r>
              <a:rPr lang="it-IT" b="1" dirty="0">
                <a:latin typeface="Segoe Print" panose="02000600000000000000" pitchFamily="2" charset="0"/>
              </a:rPr>
              <a:t>Assicurazione viaggio e medica </a:t>
            </a:r>
          </a:p>
          <a:p>
            <a:pPr algn="ctr"/>
            <a:r>
              <a:rPr lang="it-IT" b="1" dirty="0">
                <a:latin typeface="Segoe Print" panose="02000600000000000000" pitchFamily="2" charset="0"/>
              </a:rPr>
              <a:t>Altro che non è indicato come previsto nel programma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F0F21DE-E8E2-5128-E7FE-E8C23C546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99767" y="0"/>
            <a:ext cx="4181148" cy="3429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B5F3868-6C91-361F-1B2D-90BBAAFCD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3990109" cy="357447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FCA07B8-DEBC-D3D9-18C8-832E712CE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978" y="0"/>
            <a:ext cx="5968501" cy="1103472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F950EDEA-1131-E0E0-8CC7-7CE0152BD6DD}"/>
              </a:ext>
            </a:extLst>
          </p:cNvPr>
          <p:cNvSpPr txBox="1">
            <a:spLocks/>
          </p:cNvSpPr>
          <p:nvPr/>
        </p:nvSpPr>
        <p:spPr>
          <a:xfrm>
            <a:off x="2593571" y="0"/>
            <a:ext cx="6084916" cy="1217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latin typeface="Baguet Script" panose="00000500000000000000" pitchFamily="2" charset="0"/>
              </a:rPr>
              <a:t>Non inclusi nel costo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0BCC01D-65F2-CFF2-5176-50CCD5F66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628" y="3574472"/>
            <a:ext cx="4006736" cy="328352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A9E411F-B48F-BB95-E17A-DB005B5F26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9766" y="3757352"/>
            <a:ext cx="4192234" cy="310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4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40F23D-5A2E-CC4B-AC7D-BDBBA83B7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3" y="2146809"/>
            <a:ext cx="11139054" cy="477044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L’ISCRIZIONE UFFICIALE E’ RICHIESTO</a:t>
            </a:r>
            <a:r>
              <a:rPr lang="it-IT" sz="2200" dirty="0"/>
              <a:t>:</a:t>
            </a:r>
            <a:br>
              <a:rPr lang="it-IT" sz="2200" dirty="0"/>
            </a:br>
            <a:r>
              <a:rPr lang="it-IT" sz="2200" dirty="0"/>
              <a:t> - un primo contatto tramite </a:t>
            </a:r>
            <a:r>
              <a:rPr lang="it-IT" sz="2200" dirty="0" err="1"/>
              <a:t>Whatsapp</a:t>
            </a:r>
            <a:r>
              <a:rPr lang="it-IT" sz="2200" dirty="0"/>
              <a:t> per verificare se ci sono ancora posti disponibili</a:t>
            </a:r>
            <a:br>
              <a:rPr lang="it-IT" sz="2200" dirty="0"/>
            </a:br>
            <a:r>
              <a:rPr lang="it-IT" sz="2200" dirty="0"/>
              <a:t>- versamento di un acconto di € 100 (a persona), deposito non rimborsabile in caso di disdetta.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200" dirty="0"/>
              <a:t>-Invio dati personali per emissione fattura</a:t>
            </a:r>
            <a:br>
              <a:rPr lang="it-IT" sz="2200" dirty="0"/>
            </a:br>
            <a:r>
              <a:rPr lang="it-IT" sz="2200" dirty="0"/>
              <a:t>- il saldo entro 7 giorni prima dell’inizio del ritiro yoga, l’importo dovrà essere versato per intero per poter partecipare all’evento.</a:t>
            </a:r>
            <a:br>
              <a:rPr lang="it-IT" sz="2200" dirty="0"/>
            </a:br>
            <a:r>
              <a:rPr lang="it-IT" sz="2200" dirty="0"/>
              <a:t>- per poter partecipare al ritiro yoga, dovrà essere inviata via mail /WhatsApp una copia del pagamento effettuato in acconto e a saldo.</a:t>
            </a:r>
            <a:br>
              <a:rPr lang="it-IT" sz="2200" dirty="0"/>
            </a:br>
            <a:r>
              <a:rPr lang="it-IT" sz="2200" dirty="0"/>
              <a:t>- ulteriori informazioni ammnistrative contattare </a:t>
            </a:r>
            <a:r>
              <a:rPr lang="it-IT" sz="2200" b="1" dirty="0"/>
              <a:t>0583587528</a:t>
            </a:r>
            <a:r>
              <a:rPr lang="it-IT" sz="2200" dirty="0"/>
              <a:t> .</a:t>
            </a:r>
            <a:br>
              <a:rPr lang="it-IT" sz="2200" dirty="0"/>
            </a:br>
            <a:endParaRPr lang="it-IT" sz="2200" dirty="0"/>
          </a:p>
        </p:txBody>
      </p:sp>
      <p:sp>
        <p:nvSpPr>
          <p:cNvPr id="4" name="Elaborazione alternativa 3">
            <a:extLst>
              <a:ext uri="{FF2B5EF4-FFF2-40B4-BE49-F238E27FC236}">
                <a16:creationId xmlns:a16="http://schemas.microsoft.com/office/drawing/2014/main" id="{68F8AF5B-DB3E-4FB0-2F5D-6CCAEDFC12C9}"/>
              </a:ext>
            </a:extLst>
          </p:cNvPr>
          <p:cNvSpPr/>
          <p:nvPr/>
        </p:nvSpPr>
        <p:spPr>
          <a:xfrm>
            <a:off x="3424843" y="169028"/>
            <a:ext cx="8545484" cy="1562793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5">
            <a:extLst>
              <a:ext uri="{FF2B5EF4-FFF2-40B4-BE49-F238E27FC236}">
                <a16:creationId xmlns:a16="http://schemas.microsoft.com/office/drawing/2014/main" id="{587471D7-B920-92CD-0FAC-07921F1B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843" y="349665"/>
            <a:ext cx="8545485" cy="1382156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latin typeface="Arial Black" panose="020B0A04020102020204" pitchFamily="34" charset="0"/>
              </a:rPr>
              <a:t>Informazioni tecniche per iscrizione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FD0FA6E-46E5-E854-564B-0C81EF7B0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2" y="125346"/>
            <a:ext cx="1953490" cy="196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55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8A2840-F08F-FD60-9B21-A7CC4D9E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Contatti </a:t>
            </a:r>
          </a:p>
        </p:txBody>
      </p:sp>
      <p:pic>
        <p:nvPicPr>
          <p:cNvPr id="5" name="Segnaposto contenuto 4" descr="Smartphone con riempimento a tinta unita">
            <a:extLst>
              <a:ext uri="{FF2B5EF4-FFF2-40B4-BE49-F238E27FC236}">
                <a16:creationId xmlns:a16="http://schemas.microsoft.com/office/drawing/2014/main" id="{E159FC19-740B-FD14-A1AF-1E525D6E9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283" y="1733204"/>
            <a:ext cx="914400" cy="914400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962B9D3-AF94-7291-090F-0A9AC48E243B}"/>
              </a:ext>
            </a:extLst>
          </p:cNvPr>
          <p:cNvSpPr txBox="1"/>
          <p:nvPr/>
        </p:nvSpPr>
        <p:spPr>
          <a:xfrm>
            <a:off x="2057400" y="1733205"/>
            <a:ext cx="8991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3356224436 – 353487952</a:t>
            </a:r>
          </a:p>
          <a:p>
            <a:endParaRPr lang="it-IT" sz="4400" b="1" dirty="0"/>
          </a:p>
          <a:p>
            <a:r>
              <a:rPr lang="it-IT" sz="4400" b="1" dirty="0"/>
              <a:t> +39 353487952</a:t>
            </a:r>
          </a:p>
          <a:p>
            <a:endParaRPr lang="it-IT" sz="4400" b="1" dirty="0"/>
          </a:p>
          <a:p>
            <a:r>
              <a:rPr lang="it-IT" sz="4400" b="1" dirty="0">
                <a:hlinkClick r:id="rId4"/>
              </a:rPr>
              <a:t>www.wellmeing.it</a:t>
            </a:r>
            <a:endParaRPr lang="it-IT" sz="4400" b="1" dirty="0"/>
          </a:p>
          <a:p>
            <a:endParaRPr lang="it-IT" sz="4400" b="1" dirty="0"/>
          </a:p>
          <a:p>
            <a:r>
              <a:rPr lang="it-IT" dirty="0"/>
              <a:t> 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1A17824-6173-1D24-88CF-60DC9680CB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65" y="2843212"/>
            <a:ext cx="1171575" cy="117157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F81AC5D-CEA1-C72C-1E56-3E4C02490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239" y="4323317"/>
            <a:ext cx="12668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2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C87BA2-A20F-C263-F34A-62206BF1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In cosa consiste?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C6DB6E-FDC0-A091-97B6-D7E22B095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745" y="1801212"/>
            <a:ext cx="6145924" cy="4126622"/>
          </a:xfrm>
        </p:spPr>
        <p:txBody>
          <a:bodyPr>
            <a:normAutofit/>
          </a:bodyPr>
          <a:lstStyle/>
          <a:p>
            <a:r>
              <a:rPr lang="it-IT" dirty="0"/>
              <a:t>Prima  di iniziare a parlare dei nostri eventi vorremmo condividere  con quale scopo è nato il progetto di </a:t>
            </a:r>
            <a:r>
              <a:rPr lang="it-IT" b="1" dirty="0" err="1"/>
              <a:t>wellmeing</a:t>
            </a:r>
            <a:r>
              <a:rPr lang="it-IT" dirty="0"/>
              <a:t>. </a:t>
            </a:r>
          </a:p>
          <a:p>
            <a:r>
              <a:rPr lang="it-IT" dirty="0"/>
              <a:t>L’obiettivo  principale è il miglioramento  del </a:t>
            </a:r>
            <a:r>
              <a:rPr lang="it-IT" b="1" u="sng" dirty="0"/>
              <a:t>benessere</a:t>
            </a:r>
            <a:r>
              <a:rPr lang="it-IT" dirty="0"/>
              <a:t> delle persone.  </a:t>
            </a:r>
          </a:p>
          <a:p>
            <a:r>
              <a:rPr lang="it-IT" dirty="0"/>
              <a:t>Per questo un team di esperti ha cercato studi idonei  per arrivare a fare percorsi condivisibili, strutturati in diversi modi. 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8CB5770F-F228-B2B2-46AC-EA02DF460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9" y="2530367"/>
            <a:ext cx="4186763" cy="145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7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5B8092E2-D77A-4CE6-BB2D-626978445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D02CD835-4B0F-45D6-9B85-B049A1005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772FCCE-D1FD-5010-B0A1-CC8155D61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215" y="511309"/>
            <a:ext cx="9345550" cy="1221957"/>
          </a:xfrm>
        </p:spPr>
        <p:txBody>
          <a:bodyPr anchor="ctr">
            <a:normAutofit/>
          </a:bodyPr>
          <a:lstStyle/>
          <a:p>
            <a:pPr algn="r"/>
            <a:r>
              <a:rPr lang="it-IT" sz="4000" b="1" dirty="0"/>
              <a:t>Quali sono gli argomenti affrontati? </a:t>
            </a:r>
          </a:p>
        </p:txBody>
      </p:sp>
      <p:pic>
        <p:nvPicPr>
          <p:cNvPr id="4" name="Immagine 3" descr="Immagine che contiene tramonto&#10;&#10;Descrizione generata automaticamente">
            <a:extLst>
              <a:ext uri="{FF2B5EF4-FFF2-40B4-BE49-F238E27FC236}">
                <a16:creationId xmlns:a16="http://schemas.microsoft.com/office/drawing/2014/main" id="{1D922D7D-76C0-6F1B-6ED2-E6669A47B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74" r="34453"/>
          <a:stretch/>
        </p:blipFill>
        <p:spPr>
          <a:xfrm>
            <a:off x="20" y="2009553"/>
            <a:ext cx="5188507" cy="4847794"/>
          </a:xfrm>
          <a:prstGeom prst="rect">
            <a:avLst/>
          </a:prstGeom>
        </p:spPr>
      </p:pic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7D02BE56-7EB5-4E62-B6E2-1C49E470A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03028"/>
            <a:ext cx="3296093" cy="170652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4">
            <a:extLst>
              <a:ext uri="{FF2B5EF4-FFF2-40B4-BE49-F238E27FC236}">
                <a16:creationId xmlns:a16="http://schemas.microsoft.com/office/drawing/2014/main" id="{C4595B06-EDA5-4E45-BED4-7891E7E0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21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9137"/>
            <a:ext cx="5745707" cy="99596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6">
            <a:extLst>
              <a:ext uri="{FF2B5EF4-FFF2-40B4-BE49-F238E27FC236}">
                <a16:creationId xmlns:a16="http://schemas.microsoft.com/office/drawing/2014/main" id="{59592DA5-68A4-46A6-90EA-F0304FF8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356946" y="9137"/>
            <a:ext cx="714366" cy="200041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79C9A5D-F572-476A-99A9-700077150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7977116" y="9137"/>
            <a:ext cx="4214884" cy="78243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7705F4-7F3B-E0B4-9229-DDC2B1EE8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707" y="2520209"/>
            <a:ext cx="5785303" cy="3602381"/>
          </a:xfrm>
        </p:spPr>
        <p:txBody>
          <a:bodyPr anchor="ctr">
            <a:normAutofit/>
          </a:bodyPr>
          <a:lstStyle/>
          <a:p>
            <a:r>
              <a:rPr lang="it-IT" sz="3000" dirty="0"/>
              <a:t>I percorsi proposti da </a:t>
            </a:r>
            <a:r>
              <a:rPr lang="it-IT" sz="3000" dirty="0" err="1"/>
              <a:t>Wellmeing</a:t>
            </a:r>
            <a:r>
              <a:rPr lang="it-IT" sz="3000" dirty="0"/>
              <a:t> combinano  vari ambiti, da </a:t>
            </a:r>
            <a:r>
              <a:rPr lang="it-IT" sz="3000" b="1" i="1" dirty="0"/>
              <a:t>yoga e sport  </a:t>
            </a:r>
            <a:r>
              <a:rPr lang="it-IT" sz="3000" dirty="0"/>
              <a:t>alla </a:t>
            </a:r>
            <a:r>
              <a:rPr lang="it-IT" sz="3000" b="1" i="1" dirty="0"/>
              <a:t>psicologia positiva</a:t>
            </a:r>
            <a:r>
              <a:rPr lang="it-IT" sz="3000" dirty="0"/>
              <a:t>, meglio conosciuta anche come psicologia delle caratteristiche, delle condizioni e dei processi che  portano ad una condizione di </a:t>
            </a:r>
            <a:r>
              <a:rPr lang="it-IT" sz="3000" dirty="0" err="1"/>
              <a:t>flourishing</a:t>
            </a:r>
            <a:r>
              <a:rPr lang="it-IT" sz="3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876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C5F8144-36D8-F519-4FE5-46B4415FD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/>
          </a:bodyPr>
          <a:lstStyle/>
          <a:p>
            <a:r>
              <a:rPr lang="it-IT" b="1" dirty="0"/>
              <a:t>Evento dall’ 8 al 10 luglio </a:t>
            </a:r>
          </a:p>
        </p:txBody>
      </p:sp>
      <p:pic>
        <p:nvPicPr>
          <p:cNvPr id="5" name="Immagine 4" descr="Immagine che contiene acqua, esterni, natura, oceano&#10;&#10;Descrizione generata automaticamente">
            <a:extLst>
              <a:ext uri="{FF2B5EF4-FFF2-40B4-BE49-F238E27FC236}">
                <a16:creationId xmlns:a16="http://schemas.microsoft.com/office/drawing/2014/main" id="{67968056-C70E-78A8-F22B-403BC27F42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3" b="1"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3F8EE7-E86E-24F6-F3A8-7D19FF02C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Nella realizzazione di percorsi personalizzati </a:t>
            </a:r>
            <a:r>
              <a:rPr lang="it-IT" dirty="0" err="1"/>
              <a:t>Wellmeing</a:t>
            </a:r>
            <a:r>
              <a:rPr lang="it-IT" dirty="0"/>
              <a:t> propone diversi eventi, con programmi articolati e ben strutturati. </a:t>
            </a:r>
          </a:p>
          <a:p>
            <a:pPr marL="0" indent="0">
              <a:buNone/>
            </a:pPr>
            <a:r>
              <a:rPr lang="it-IT" dirty="0"/>
              <a:t>Uno tra questi è l’evento che si terrà a </a:t>
            </a:r>
            <a:r>
              <a:rPr lang="it-IT" b="1" i="1" dirty="0"/>
              <a:t>Castiglioncello</a:t>
            </a:r>
            <a:r>
              <a:rPr lang="it-IT" dirty="0"/>
              <a:t>, la suddetta perla del Tirreno, dall’ </a:t>
            </a:r>
            <a:r>
              <a:rPr lang="it-IT" b="1" dirty="0"/>
              <a:t>8</a:t>
            </a:r>
            <a:r>
              <a:rPr lang="it-IT" dirty="0"/>
              <a:t> </a:t>
            </a:r>
            <a:r>
              <a:rPr lang="it-IT" b="1" dirty="0"/>
              <a:t>al 10 luglio 2022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Il prezzo è stabilito a partire dai </a:t>
            </a:r>
            <a:r>
              <a:rPr lang="it-IT" b="1" dirty="0"/>
              <a:t>€140 iva inclusa</a:t>
            </a:r>
            <a:r>
              <a:rPr lang="it-IT" dirty="0"/>
              <a:t>, nel caso in cui la prenotazione venga fatta entro il 25 Giugno 2022. Dopo suddetta data il prezzo in questione sarà </a:t>
            </a:r>
            <a:r>
              <a:rPr lang="it-IT" b="1" dirty="0"/>
              <a:t>€180 iva inclusa</a:t>
            </a:r>
            <a:r>
              <a:rPr lang="it-IT" dirty="0"/>
              <a:t>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15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33D848-4385-7BEC-C5CD-4DE2853F8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Programma evento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62E71C-0730-AE6E-E7B5-58D21133B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7" y="1535421"/>
            <a:ext cx="6815667" cy="4024424"/>
          </a:xfrm>
        </p:spPr>
        <p:txBody>
          <a:bodyPr/>
          <a:lstStyle/>
          <a:p>
            <a:r>
              <a:rPr lang="it-IT" dirty="0"/>
              <a:t>Il programma dell’evento è  strutturato nelle varie giornate. Chi vorrà potrà sostenere un test iniziale, da fare da casa,  utile alla fine del percorso, per  valutare i cambiamenti ottenuti.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D4971AF-4FDB-7D26-BB4A-1D6ADEE52681}"/>
              </a:ext>
            </a:extLst>
          </p:cNvPr>
          <p:cNvSpPr txBox="1"/>
          <p:nvPr/>
        </p:nvSpPr>
        <p:spPr>
          <a:xfrm>
            <a:off x="5463118" y="4602923"/>
            <a:ext cx="61383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Nelle varie giornate non mancheranno  esercizi di yoga, </a:t>
            </a:r>
            <a:r>
              <a:rPr lang="it-IT" sz="2400" dirty="0" err="1"/>
              <a:t>mindful</a:t>
            </a:r>
            <a:r>
              <a:rPr lang="it-IT" sz="2400" dirty="0"/>
              <a:t>, camminate meditative e tempo libero per godersi la bellissima atmosfera del luogo scelto. </a:t>
            </a:r>
          </a:p>
        </p:txBody>
      </p:sp>
      <p:pic>
        <p:nvPicPr>
          <p:cNvPr id="11" name="Immagine 10" descr="Immagine che contiene esterni, cielo, silhouette, tramonto&#10;&#10;Descrizione generata automaticamente">
            <a:extLst>
              <a:ext uri="{FF2B5EF4-FFF2-40B4-BE49-F238E27FC236}">
                <a16:creationId xmlns:a16="http://schemas.microsoft.com/office/drawing/2014/main" id="{DEC279D4-42BA-783B-D33D-24DE06A9B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7" y="3429000"/>
            <a:ext cx="4618567" cy="3079045"/>
          </a:xfrm>
          <a:prstGeom prst="rect">
            <a:avLst/>
          </a:prstGeom>
        </p:spPr>
      </p:pic>
      <p:pic>
        <p:nvPicPr>
          <p:cNvPr id="13" name="Immagine 12" descr="Immagine che contiene cielo, esterni, erba, tramonto&#10;&#10;Descrizione generata automaticamente">
            <a:extLst>
              <a:ext uri="{FF2B5EF4-FFF2-40B4-BE49-F238E27FC236}">
                <a16:creationId xmlns:a16="http://schemas.microsoft.com/office/drawing/2014/main" id="{2BFC1165-DA83-4697-12E8-A1CA5203C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246" y="1535421"/>
            <a:ext cx="4275469" cy="285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1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4AE07-3887-2188-8D16-5718CAA1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680" y="184266"/>
            <a:ext cx="9906000" cy="1382156"/>
          </a:xfrm>
        </p:spPr>
        <p:txBody>
          <a:bodyPr/>
          <a:lstStyle/>
          <a:p>
            <a:r>
              <a:rPr lang="it-IT" b="1" dirty="0"/>
              <a:t>GIORNO 1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6CF1C79-371B-894A-4B2F-9A0211B6FE40}"/>
              </a:ext>
            </a:extLst>
          </p:cNvPr>
          <p:cNvSpPr/>
          <p:nvPr/>
        </p:nvSpPr>
        <p:spPr>
          <a:xfrm>
            <a:off x="6276276" y="0"/>
            <a:ext cx="5915724" cy="6858000"/>
          </a:xfrm>
          <a:prstGeom prst="rect">
            <a:avLst/>
          </a:prstGeom>
          <a:solidFill>
            <a:srgbClr val="E3A673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chemeClr val="tx1"/>
                </a:solidFill>
                <a:latin typeface="Algerian" panose="04020705040A02060702" pitchFamily="82" charset="0"/>
              </a:rPr>
              <a:t>Pomeriggio</a:t>
            </a:r>
            <a:endParaRPr lang="it-IT" dirty="0">
              <a:latin typeface="+mj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800" b="1" dirty="0">
                <a:latin typeface="+mj-lt"/>
              </a:rPr>
              <a:t>Condivisione del programma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albaum Display Light"/>
                <a:ea typeface="+mn-ea"/>
                <a:cs typeface="+mn-cs"/>
              </a:rPr>
              <a:t>Introduzione alla Mindfulness </a:t>
            </a:r>
            <a:endParaRPr lang="it-IT" sz="2800" b="1" dirty="0">
              <a:latin typeface="+mj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800" b="1" dirty="0">
                <a:latin typeface="+mj-lt"/>
              </a:rPr>
              <a:t>Pratica dello yoga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800" b="1" dirty="0">
                <a:latin typeface="+mj-lt"/>
              </a:rPr>
              <a:t>la psicologia positiva per il benessere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800" b="1" dirty="0">
                <a:latin typeface="+mj-lt"/>
              </a:rPr>
              <a:t>Tramonto vista mare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800" b="1" dirty="0" err="1">
                <a:latin typeface="+mj-lt"/>
              </a:rPr>
              <a:t>Savouring</a:t>
            </a:r>
            <a:r>
              <a:rPr lang="it-IT" sz="2800" b="1" dirty="0">
                <a:latin typeface="+mj-lt"/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dirty="0">
              <a:latin typeface="+mj-lt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A21BE9D-3DCE-8B66-7720-53DC7A38A2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2" r="-2872" b="14425"/>
          <a:stretch/>
        </p:blipFill>
        <p:spPr>
          <a:xfrm>
            <a:off x="0" y="0"/>
            <a:ext cx="6978579" cy="6858000"/>
          </a:xfrm>
          <a:prstGeom prst="rect">
            <a:avLst/>
          </a:prstGeom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F517571-9FD2-2180-C259-670189113A6E}"/>
              </a:ext>
            </a:extLst>
          </p:cNvPr>
          <p:cNvSpPr/>
          <p:nvPr/>
        </p:nvSpPr>
        <p:spPr>
          <a:xfrm>
            <a:off x="997527" y="4854633"/>
            <a:ext cx="6978579" cy="1546167"/>
          </a:xfrm>
          <a:prstGeom prst="roundRect">
            <a:avLst/>
          </a:prstGeom>
          <a:solidFill>
            <a:srgbClr val="E3A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96693C10-AC21-164B-0D76-6198598FB238}"/>
              </a:ext>
            </a:extLst>
          </p:cNvPr>
          <p:cNvSpPr txBox="1">
            <a:spLocks/>
          </p:cNvSpPr>
          <p:nvPr/>
        </p:nvSpPr>
        <p:spPr>
          <a:xfrm>
            <a:off x="997526" y="4874887"/>
            <a:ext cx="6978579" cy="1546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Baguet Script" panose="020B0604020202020204" pitchFamily="2" charset="0"/>
              </a:rPr>
              <a:t>Incontro iniziale per conoscere gli altri viaggiatori e pianificare il tuo percorso </a:t>
            </a:r>
          </a:p>
          <a:p>
            <a:r>
              <a:rPr lang="it-IT" dirty="0">
                <a:latin typeface="Baguet Script" panose="020B0604020202020204" pitchFamily="2" charset="0"/>
              </a:rPr>
              <a:t>Progetto di avvio </a:t>
            </a:r>
          </a:p>
          <a:p>
            <a:r>
              <a:rPr lang="it-IT" dirty="0">
                <a:latin typeface="Baguet Script" panose="020B0604020202020204" pitchFamily="2" charset="0"/>
              </a:rPr>
              <a:t>Introduzione alla pratica dello yoga e alla mindfulness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1985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CA92FE7-4BD7-2157-74BA-8ECFF7391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D0BCE41-5B74-A84B-AC8E-A689E110D1FF}"/>
              </a:ext>
            </a:extLst>
          </p:cNvPr>
          <p:cNvSpPr/>
          <p:nvPr/>
        </p:nvSpPr>
        <p:spPr>
          <a:xfrm>
            <a:off x="6096000" y="266700"/>
            <a:ext cx="5915724" cy="6324599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it-IT" sz="3200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lvl="0" algn="ctr">
              <a:defRPr/>
            </a:pPr>
            <a:r>
              <a:rPr lang="it-IT" sz="3200" dirty="0">
                <a:solidFill>
                  <a:schemeClr val="tx1"/>
                </a:solidFill>
                <a:latin typeface="Algerian" panose="04020705040A02060702" pitchFamily="82" charset="0"/>
              </a:rPr>
              <a:t>MATTINA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solidFill>
                  <a:schemeClr val="tx1"/>
                </a:solidFill>
              </a:rPr>
              <a:t> YOGA 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solidFill>
                  <a:schemeClr val="tx1"/>
                </a:solidFill>
              </a:rPr>
              <a:t>MINDFULNESS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solidFill>
                  <a:schemeClr val="tx1"/>
                </a:solidFill>
              </a:rPr>
              <a:t> PISCOLOGIA POSITIVA PER IL BENESSERE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  <a:defRPr/>
            </a:pPr>
            <a:endParaRPr lang="it-IT" sz="2800" dirty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POMERIGGIO 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  <a:defRPr/>
            </a:pPr>
            <a:r>
              <a:rPr lang="it-IT" sz="3200" dirty="0">
                <a:solidFill>
                  <a:schemeClr val="tx1"/>
                </a:solidFill>
              </a:rPr>
              <a:t> YOGA 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WALKING - MINDUFLNESS 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  <a:defRPr/>
            </a:pPr>
            <a:r>
              <a:rPr lang="it-IT" sz="3200" dirty="0">
                <a:solidFill>
                  <a:schemeClr val="tx1"/>
                </a:solidFill>
              </a:rPr>
              <a:t>TEMPO LIBERO A  DISPOSIZIONE PER EVENTUALI ESCURSIONI O RELAX IN SPIAGGIA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BEFFF9C3-A451-81DF-A8F8-3B85BD0C5BCE}"/>
              </a:ext>
            </a:extLst>
          </p:cNvPr>
          <p:cNvSpPr txBox="1">
            <a:spLocks/>
          </p:cNvSpPr>
          <p:nvPr/>
        </p:nvSpPr>
        <p:spPr>
          <a:xfrm>
            <a:off x="180277" y="266700"/>
            <a:ext cx="5915723" cy="4069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800" dirty="0">
                <a:latin typeface="Baguet Script" panose="00000500000000000000" pitchFamily="2" charset="0"/>
              </a:rPr>
              <a:t>Questa giornata prevede un mix di varie attività, sempre legate alla mindfulness, allo yoga e alla psicologia positiva 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0F3E828E-6EF8-F24F-1983-80C4D1B55813}"/>
              </a:ext>
            </a:extLst>
          </p:cNvPr>
          <p:cNvSpPr/>
          <p:nvPr/>
        </p:nvSpPr>
        <p:spPr>
          <a:xfrm>
            <a:off x="7531331" y="-1"/>
            <a:ext cx="3491345" cy="8146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8D4F0738-5A80-2F47-C4DE-34D092F61AC3}"/>
              </a:ext>
            </a:extLst>
          </p:cNvPr>
          <p:cNvSpPr txBox="1">
            <a:spLocks/>
          </p:cNvSpPr>
          <p:nvPr/>
        </p:nvSpPr>
        <p:spPr>
          <a:xfrm>
            <a:off x="7823664" y="-283756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/>
              <a:t>GIORNO 2</a:t>
            </a:r>
          </a:p>
        </p:txBody>
      </p:sp>
    </p:spTree>
    <p:extLst>
      <p:ext uri="{BB962C8B-B14F-4D97-AF65-F5344CB8AC3E}">
        <p14:creationId xmlns:p14="http://schemas.microsoft.com/office/powerpoint/2010/main" val="3168774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4AE07-3887-2188-8D16-5718CAA1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3265" y="41035"/>
            <a:ext cx="9906000" cy="1382156"/>
          </a:xfrm>
        </p:spPr>
        <p:txBody>
          <a:bodyPr>
            <a:normAutofit/>
          </a:bodyPr>
          <a:lstStyle/>
          <a:p>
            <a:r>
              <a:rPr lang="it-IT" sz="6000" b="1" i="0" dirty="0">
                <a:solidFill>
                  <a:srgbClr val="003300"/>
                </a:solidFill>
                <a:latin typeface="Baguet Script" panose="00000500000000000000" pitchFamily="2" charset="0"/>
              </a:rPr>
              <a:t>GIORNO 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73BC8D-BEC2-384F-2484-528E6E7F6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8982" y="225995"/>
            <a:ext cx="3451134" cy="4069607"/>
          </a:xfrm>
        </p:spPr>
        <p:txBody>
          <a:bodyPr>
            <a:noAutofit/>
          </a:bodyPr>
          <a:lstStyle/>
          <a:p>
            <a:r>
              <a:rPr lang="it-IT" sz="2800" dirty="0">
                <a:latin typeface="Baguet Script" panose="00000500000000000000" pitchFamily="2" charset="0"/>
              </a:rPr>
              <a:t>Questa giornata prevede un mix di varie attività, sempre legate alla mindfulness, allo yoga e alla psicologia positiva. Si conclude  con l’attribuzione di un piano personalizzato da svolgere in autonomia nelle  7 settimane  successive.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6CF1C79-371B-894A-4B2F-9A0211B6FE40}"/>
              </a:ext>
            </a:extLst>
          </p:cNvPr>
          <p:cNvSpPr/>
          <p:nvPr/>
        </p:nvSpPr>
        <p:spPr>
          <a:xfrm>
            <a:off x="4239491" y="0"/>
            <a:ext cx="3956859" cy="6880165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MATTINA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YOGA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 MINDFULNESS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 PISCOLOGIA POSITIVA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POMERIGGIO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LEZIONE DI YOGA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MINDFULNNESS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D953E7D-9B02-5172-FCD2-2FE409A84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39491" cy="3429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D330CDE-72F4-96EA-5F8F-698699B5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23949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89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C3E1CEA-D8EC-656B-C4BF-A1CDE692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/>
          </a:bodyPr>
          <a:lstStyle/>
          <a:p>
            <a:r>
              <a:rPr lang="it-IT"/>
              <a:t>Continuando…</a:t>
            </a:r>
            <a:endParaRPr lang="it-IT" dirty="0"/>
          </a:p>
        </p:txBody>
      </p:sp>
      <p:pic>
        <p:nvPicPr>
          <p:cNvPr id="4" name="Immagine 3" descr="Immagine che contiene vicino&#10;&#10;Descrizione generata automaticamente">
            <a:extLst>
              <a:ext uri="{FF2B5EF4-FFF2-40B4-BE49-F238E27FC236}">
                <a16:creationId xmlns:a16="http://schemas.microsoft.com/office/drawing/2014/main" id="{10615DDE-092C-1590-5E56-E72F55BAB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73" r="35273" b="1"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8960AD-D9E2-D38C-A634-D11478E7C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>
            <a:normAutofit/>
          </a:bodyPr>
          <a:lstStyle/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Print" panose="02000600000000000000" pitchFamily="2" charset="0"/>
              </a:rPr>
              <a:t>PERCORSO  CONSIGLIATO DA SVOLGERE IN AUTONOMIA NELLE 7 SETTIMANE SUCCESSIVE </a:t>
            </a:r>
          </a:p>
          <a:p>
            <a:pPr marL="0" indent="0">
              <a:buNone/>
            </a:pPr>
            <a:r>
              <a:rPr lang="it-IT" noProof="0">
                <a:latin typeface="Univers Condensed Light"/>
              </a:rPr>
              <a:t>         (ispirato dal corso </a:t>
            </a:r>
            <a:r>
              <a:rPr lang="it-IT" b="0" i="0" u="none" strike="noStrike" baseline="0">
                <a:latin typeface="Calibri" panose="020F0502020204030204" pitchFamily="34" charset="0"/>
              </a:rPr>
              <a:t>Corso Mindfulness e Gestione Emotiva, Corso accreditato </a:t>
            </a:r>
            <a:r>
              <a:rPr lang="it-IT" b="0" i="0" u="none" strike="noStrike" baseline="0" err="1">
                <a:latin typeface="Calibri" panose="020F0502020204030204" pitchFamily="34" charset="0"/>
              </a:rPr>
              <a:t>Agenas</a:t>
            </a:r>
            <a:r>
              <a:rPr lang="it-IT" b="0" i="0" u="none" strike="noStrike" baseline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it-IT" b="0" i="0" u="none" strike="noStrike" baseline="0">
                <a:latin typeface="Calibri" panose="020F0502020204030204" pitchFamily="34" charset="0"/>
              </a:rPr>
              <a:t>(</a:t>
            </a:r>
            <a:r>
              <a:rPr lang="it-IT" b="1" i="0" u="none" strike="noStrike" baseline="0">
                <a:latin typeface="Calibri-Bold"/>
              </a:rPr>
              <a:t>Provider ECM Ministero della Salute numero 344 RES-FAD FSC)</a:t>
            </a:r>
            <a:endParaRPr kumimoji="0" lang="it-IT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Univers Condensed Light"/>
              <a:ea typeface="+mn-ea"/>
              <a:cs typeface="+mn-cs"/>
            </a:endParaRPr>
          </a:p>
          <a:p>
            <a:endParaRPr lang="it-IT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896733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</Words>
  <Application>Microsoft Office PowerPoint</Application>
  <PresentationFormat>Widescreen</PresentationFormat>
  <Paragraphs>80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4" baseType="lpstr">
      <vt:lpstr>Aharoni</vt:lpstr>
      <vt:lpstr>Algerian</vt:lpstr>
      <vt:lpstr>Arial</vt:lpstr>
      <vt:lpstr>Arial Black</vt:lpstr>
      <vt:lpstr>Baguet Script</vt:lpstr>
      <vt:lpstr>Calibri</vt:lpstr>
      <vt:lpstr>Calibri-Bold</vt:lpstr>
      <vt:lpstr>Segoe Print</vt:lpstr>
      <vt:lpstr>Univers Condensed Light</vt:lpstr>
      <vt:lpstr>Walbaum Display Light</vt:lpstr>
      <vt:lpstr>AngleLinesVTI</vt:lpstr>
      <vt:lpstr>Evento 8/9/10 luglio 2022</vt:lpstr>
      <vt:lpstr>In cosa consiste? </vt:lpstr>
      <vt:lpstr>Quali sono gli argomenti affrontati? </vt:lpstr>
      <vt:lpstr>Evento dall’ 8 al 10 luglio </vt:lpstr>
      <vt:lpstr>Programma evento </vt:lpstr>
      <vt:lpstr>GIORNO 1 </vt:lpstr>
      <vt:lpstr>Presentazione standard di PowerPoint</vt:lpstr>
      <vt:lpstr>GIORNO 3</vt:lpstr>
      <vt:lpstr>Continuando…</vt:lpstr>
      <vt:lpstr>ALLOGGIO 1/2 GIORNI CONVENZIONATO</vt:lpstr>
      <vt:lpstr>Presentazione standard di PowerPoint</vt:lpstr>
      <vt:lpstr>Informazioni tecniche per iscrizione </vt:lpstr>
      <vt:lpstr>Contatti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Evento 2 giugno 2022</dc:title>
  <dc:creator>Massimiliano Finali</dc:creator>
  <cp:lastModifiedBy>Massimiliano Finali</cp:lastModifiedBy>
  <cp:revision>9</cp:revision>
  <dcterms:created xsi:type="dcterms:W3CDTF">2022-05-17T14:17:27Z</dcterms:created>
  <dcterms:modified xsi:type="dcterms:W3CDTF">2022-06-07T10:39:34Z</dcterms:modified>
</cp:coreProperties>
</file>